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5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6" autoAdjust="0"/>
    <p:restoredTop sz="94660"/>
  </p:normalViewPr>
  <p:slideViewPr>
    <p:cSldViewPr>
      <p:cViewPr>
        <p:scale>
          <a:sx n="60" d="100"/>
          <a:sy n="60" d="100"/>
        </p:scale>
        <p:origin x="-195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¿Cuál es el candidato que usted escucha más en los noticieros? </a:t>
            </a: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Peña Nieto 51.3%</c:v>
                </c:pt>
                <c:pt idx="1">
                  <c:v>AMLO 29.6%</c:v>
                </c:pt>
                <c:pt idx="2">
                  <c:v>Vázquez Mota 3.2%</c:v>
                </c:pt>
                <c:pt idx="3">
                  <c:v>Ninguno 14.4%</c:v>
                </c:pt>
                <c:pt idx="4">
                  <c:v>Ebrard 1.3%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78</c:v>
                </c:pt>
                <c:pt idx="1">
                  <c:v>45</c:v>
                </c:pt>
                <c:pt idx="2">
                  <c:v>5</c:v>
                </c:pt>
                <c:pt idx="3">
                  <c:v>22</c:v>
                </c:pt>
                <c:pt idx="4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¿Considera que el gobierno federal actual es?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Eficiente - 5.2%</c:v>
                </c:pt>
                <c:pt idx="1">
                  <c:v>Medianamente Eficiente - 12.5%</c:v>
                </c:pt>
                <c:pt idx="2">
                  <c:v>Bueno - 12. 5%</c:v>
                </c:pt>
                <c:pt idx="3">
                  <c:v>Malo - 29.6%</c:v>
                </c:pt>
                <c:pt idx="4">
                  <c:v>Pésimo - 40.1%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8</c:v>
                </c:pt>
                <c:pt idx="1">
                  <c:v>19</c:v>
                </c:pt>
                <c:pt idx="2">
                  <c:v>19</c:v>
                </c:pt>
                <c:pt idx="3">
                  <c:v>45</c:v>
                </c:pt>
                <c:pt idx="4">
                  <c:v>61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¿Qué noticieros ve?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608071325408288E-2"/>
          <c:y val="0.18093996221257441"/>
          <c:w val="0.5683609228604225"/>
          <c:h val="0.77119764029586801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Hoja1!$A$2:$A$10</c:f>
              <c:strCache>
                <c:ptCount val="9"/>
                <c:pt idx="0">
                  <c:v>Televisa - 32.8%</c:v>
                </c:pt>
                <c:pt idx="1">
                  <c:v>TV Azteca - 25%</c:v>
                </c:pt>
                <c:pt idx="2">
                  <c:v>CNN - 8.5%</c:v>
                </c:pt>
                <c:pt idx="3">
                  <c:v>canal 11 - .6%</c:v>
                </c:pt>
                <c:pt idx="4">
                  <c:v>MVS - 5.9%</c:v>
                </c:pt>
                <c:pt idx="5">
                  <c:v>Ninguno - 26.3%</c:v>
                </c:pt>
                <c:pt idx="6">
                  <c:v>Milenio - .6%</c:v>
                </c:pt>
                <c:pt idx="7">
                  <c:v>Jornada - .6%</c:v>
                </c:pt>
                <c:pt idx="8">
                  <c:v>Teleformula - .6%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50</c:v>
                </c:pt>
                <c:pt idx="1">
                  <c:v>36</c:v>
                </c:pt>
                <c:pt idx="2">
                  <c:v>13</c:v>
                </c:pt>
                <c:pt idx="3">
                  <c:v>1</c:v>
                </c:pt>
                <c:pt idx="4">
                  <c:v>9</c:v>
                </c:pt>
                <c:pt idx="5">
                  <c:v>40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¿Con que frecuencia recurre a otros medios que n sean la TV?</a:t>
            </a:r>
          </a:p>
          <a:p>
            <a:pPr>
              <a:defRPr/>
            </a:pP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Varias veces al día - 32.2%</c:v>
                </c:pt>
                <c:pt idx="1">
                  <c:v>Diario - 46%</c:v>
                </c:pt>
                <c:pt idx="2">
                  <c:v>Semanal - 19%</c:v>
                </c:pt>
                <c:pt idx="3">
                  <c:v>Nunca - 2.6%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49</c:v>
                </c:pt>
                <c:pt idx="1">
                  <c:v>70</c:v>
                </c:pt>
                <c:pt idx="2">
                  <c:v>29</c:v>
                </c:pt>
                <c:pt idx="3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Usted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participa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través</a:t>
            </a:r>
            <a:r>
              <a:rPr lang="en-US" baseline="0" dirty="0" smtClean="0"/>
              <a:t> de un </a:t>
            </a:r>
            <a:r>
              <a:rPr lang="en-US" baseline="0" dirty="0" err="1" smtClean="0"/>
              <a:t>medio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opinión</a:t>
            </a:r>
            <a:r>
              <a:rPr lang="en-US" baseline="0" dirty="0" smtClean="0"/>
              <a:t>, con </a:t>
            </a:r>
            <a:r>
              <a:rPr lang="en-US" baseline="0" dirty="0" err="1" smtClean="0"/>
              <a:t>respecto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cuestiones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públicas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- 15.7%</c:v>
                </c:pt>
                <c:pt idx="1">
                  <c:v>No - 84.3%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128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¿Cuenta con internet en su casa?</a:t>
            </a:r>
            <a:endParaRPr lang="es-MX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44190124671916"/>
          <c:y val="0.14489074803149612"/>
          <c:w val="0.54715616797900257"/>
          <c:h val="0.82073425196850402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- 96%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146</c:v>
                </c:pt>
                <c:pt idx="1">
                  <c:v>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Participa</a:t>
            </a:r>
            <a:r>
              <a:rPr lang="es-MX" baseline="0" dirty="0" smtClean="0"/>
              <a:t> en algún foro de </a:t>
            </a:r>
            <a:r>
              <a:rPr lang="es-MX" baseline="0" dirty="0" err="1" smtClean="0"/>
              <a:t>discución</a:t>
            </a:r>
            <a:r>
              <a:rPr lang="es-MX" baseline="0" dirty="0" smtClean="0"/>
              <a:t> referente a la política</a:t>
            </a:r>
            <a:endParaRPr lang="es-MX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- 6.4%</c:v>
                </c:pt>
                <c:pt idx="1">
                  <c:v>No - 93.4%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10</c:v>
                </c:pt>
                <c:pt idx="1">
                  <c:v>142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¿Cuál es el candidato que usted escucha más en los noticieros? 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6.7229954929932723E-2"/>
          <c:y val="0.22447891592292218"/>
          <c:w val="0.5301702588601267"/>
          <c:h val="0.7265296139935071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Peña Nieto 51.3%</c:v>
                </c:pt>
                <c:pt idx="1">
                  <c:v>AMLO 29.6%</c:v>
                </c:pt>
                <c:pt idx="2">
                  <c:v>Vázquez Mota 3.2%</c:v>
                </c:pt>
                <c:pt idx="3">
                  <c:v>Ninguno 14.4%</c:v>
                </c:pt>
                <c:pt idx="4">
                  <c:v>Ebrard 1.3%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78</c:v>
                </c:pt>
                <c:pt idx="1">
                  <c:v>45</c:v>
                </c:pt>
                <c:pt idx="2">
                  <c:v>5</c:v>
                </c:pt>
                <c:pt idx="3">
                  <c:v>22</c:v>
                </c:pt>
                <c:pt idx="4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676"/>
          <c:w val="0.56646808086860323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¿Con que frecuencia recurre a otros medios que n sean la TV?</a:t>
            </a:r>
          </a:p>
          <a:p>
            <a:pPr>
              <a:defRPr/>
            </a:pP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Varias veces al día - 32.2%</c:v>
                </c:pt>
                <c:pt idx="1">
                  <c:v>Diario - 46%</c:v>
                </c:pt>
                <c:pt idx="2">
                  <c:v>Semanal - 19%</c:v>
                </c:pt>
                <c:pt idx="3">
                  <c:v>Nunca - 2.6%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49</c:v>
                </c:pt>
                <c:pt idx="1">
                  <c:v>70</c:v>
                </c:pt>
                <c:pt idx="2">
                  <c:v>29</c:v>
                </c:pt>
                <c:pt idx="3">
                  <c:v>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742552493438321"/>
          <c:y val="0.24383341535433073"/>
          <c:w val="0.32782808398950147"/>
          <c:h val="0.6188799212598427"/>
        </c:manualLayout>
      </c:layout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¿Qué medios prefiere para enterarse de las noticias?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TV 39.4%</c:v>
                </c:pt>
                <c:pt idx="1">
                  <c:v>Radio 17.1%</c:v>
                </c:pt>
                <c:pt idx="2">
                  <c:v>Internet 38.1%</c:v>
                </c:pt>
                <c:pt idx="3">
                  <c:v>Periódico 3.9%</c:v>
                </c:pt>
                <c:pt idx="4">
                  <c:v>Ninguno 1.3%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60</c:v>
                </c:pt>
                <c:pt idx="1">
                  <c:v>26</c:v>
                </c:pt>
                <c:pt idx="2">
                  <c:v>58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693"/>
          <c:w val="0.56646808086860301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¿Usted  encuentra diferencia entre los contenidos políticos de un medio u otro?</a:t>
            </a:r>
          </a:p>
        </c:rich>
      </c:tx>
      <c:layout>
        <c:manualLayout>
          <c:xMode val="edge"/>
          <c:yMode val="edge"/>
          <c:x val="9.9746393624890031E-2"/>
          <c:y val="5.0959728171982273E-3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- 65.7%</c:v>
                </c:pt>
                <c:pt idx="1">
                  <c:v>No - 34.3%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100</c:v>
                </c:pt>
                <c:pt idx="1">
                  <c:v>52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715"/>
          <c:w val="0.56646808086860279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Usted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participa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través</a:t>
            </a:r>
            <a:r>
              <a:rPr lang="en-US" baseline="0" dirty="0" smtClean="0"/>
              <a:t> de un </a:t>
            </a:r>
            <a:r>
              <a:rPr lang="en-US" baseline="0" dirty="0" err="1" smtClean="0"/>
              <a:t>medio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opinión</a:t>
            </a:r>
            <a:r>
              <a:rPr lang="en-US" baseline="0" dirty="0" smtClean="0"/>
              <a:t>, con </a:t>
            </a:r>
            <a:r>
              <a:rPr lang="en-US" baseline="0" dirty="0" err="1" smtClean="0"/>
              <a:t>respecto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cuestiones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públicas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- 15.7%</c:v>
                </c:pt>
                <c:pt idx="1">
                  <c:v>No - 84.3%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128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737"/>
          <c:w val="0.56646808086860256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Usted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participa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través</a:t>
            </a:r>
            <a:r>
              <a:rPr lang="en-US" baseline="0" dirty="0" smtClean="0"/>
              <a:t> de un </a:t>
            </a:r>
            <a:r>
              <a:rPr lang="en-US" baseline="0" dirty="0" err="1" smtClean="0"/>
              <a:t>medio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opinión</a:t>
            </a:r>
            <a:r>
              <a:rPr lang="en-US" baseline="0" dirty="0" smtClean="0"/>
              <a:t>, con </a:t>
            </a:r>
            <a:r>
              <a:rPr lang="en-US" baseline="0" dirty="0" err="1" smtClean="0"/>
              <a:t>respecto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cuestiones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públicas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- 15.7%</c:v>
                </c:pt>
                <c:pt idx="1">
                  <c:v>No - 84.3%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128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¿Cuenta con internet en su casa?</a:t>
            </a:r>
            <a:endParaRPr lang="es-MX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44190124671916"/>
          <c:y val="0.14489074803149624"/>
          <c:w val="0.54715616797900257"/>
          <c:h val="0.82073425196850425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- 96%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146</c:v>
                </c:pt>
                <c:pt idx="1">
                  <c:v>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Participa</a:t>
            </a:r>
            <a:r>
              <a:rPr lang="es-MX" baseline="0" dirty="0" smtClean="0"/>
              <a:t> en algún foro de </a:t>
            </a:r>
            <a:r>
              <a:rPr lang="es-MX" baseline="0" dirty="0" err="1" smtClean="0"/>
              <a:t>discución</a:t>
            </a:r>
            <a:r>
              <a:rPr lang="es-MX" baseline="0" dirty="0" smtClean="0"/>
              <a:t> referente a la política</a:t>
            </a:r>
            <a:endParaRPr lang="es-MX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- 6.4%</c:v>
                </c:pt>
                <c:pt idx="1">
                  <c:v>No - 93.4%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10</c:v>
                </c:pt>
                <c:pt idx="1">
                  <c:v>142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737"/>
          <c:w val="0.56646808086860256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¿Cuenta con internet en su casa?</a:t>
            </a:r>
            <a:endParaRPr lang="es-MX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44190124671916"/>
          <c:y val="0.14489074803149629"/>
          <c:w val="0.54715616797900257"/>
          <c:h val="0.82073425196850458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- 96%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146</c:v>
                </c:pt>
                <c:pt idx="1">
                  <c:v>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Indique su nivel de interés por la política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Hoja1!$A$2:$A$11</c:f>
              <c:strCache>
                <c:ptCount val="10"/>
                <c:pt idx="0">
                  <c:v>1 - 24.3%</c:v>
                </c:pt>
                <c:pt idx="1">
                  <c:v>2  -  1.9%</c:v>
                </c:pt>
                <c:pt idx="2">
                  <c:v>3 - 6.5%</c:v>
                </c:pt>
                <c:pt idx="3">
                  <c:v>4 - 7.8%</c:v>
                </c:pt>
                <c:pt idx="4">
                  <c:v>5 - 7.8%</c:v>
                </c:pt>
                <c:pt idx="5">
                  <c:v>6 - 11.1%</c:v>
                </c:pt>
                <c:pt idx="6">
                  <c:v>7 - 8.5%</c:v>
                </c:pt>
                <c:pt idx="7">
                  <c:v>8 - 13%</c:v>
                </c:pt>
                <c:pt idx="8">
                  <c:v>9- 7.8%</c:v>
                </c:pt>
                <c:pt idx="9">
                  <c:v>10 - 10.5%</c:v>
                </c:pt>
              </c:strCache>
            </c:strRef>
          </c:cat>
          <c:val>
            <c:numRef>
              <c:f>Hoja1!$B$2:$B$11</c:f>
              <c:numCache>
                <c:formatCode>General</c:formatCode>
                <c:ptCount val="10"/>
                <c:pt idx="0">
                  <c:v>37</c:v>
                </c:pt>
                <c:pt idx="1">
                  <c:v>3</c:v>
                </c:pt>
                <c:pt idx="2">
                  <c:v>10</c:v>
                </c:pt>
                <c:pt idx="3">
                  <c:v>12</c:v>
                </c:pt>
                <c:pt idx="4">
                  <c:v>12</c:v>
                </c:pt>
                <c:pt idx="5">
                  <c:v>17</c:v>
                </c:pt>
                <c:pt idx="6">
                  <c:v>13</c:v>
                </c:pt>
                <c:pt idx="7">
                  <c:v>20</c:v>
                </c:pt>
                <c:pt idx="8">
                  <c:v>12</c:v>
                </c:pt>
                <c:pt idx="9">
                  <c:v>16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elecciones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hoy</a:t>
            </a:r>
            <a:r>
              <a:rPr lang="en-US" baseline="0" dirty="0" smtClean="0"/>
              <a:t>, ¿</a:t>
            </a:r>
            <a:r>
              <a:rPr lang="en-US" baseline="0" dirty="0" err="1" smtClean="0"/>
              <a:t>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candidato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votaría</a:t>
            </a:r>
            <a:r>
              <a:rPr lang="en-US" baseline="0" dirty="0" smtClean="0"/>
              <a:t>?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3.1016668203007716E-2"/>
          <c:y val="0.27530248211414754"/>
          <c:w val="0.56646808086860256"/>
          <c:h val="0.721369795389610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Hoja1!$A$2:$A$8</c:f>
              <c:strCache>
                <c:ptCount val="7"/>
                <c:pt idx="0">
                  <c:v>Peña Nieto 25%</c:v>
                </c:pt>
                <c:pt idx="1">
                  <c:v>AMLO 26.3%</c:v>
                </c:pt>
                <c:pt idx="2">
                  <c:v>Vázquez Mota 6.5%</c:v>
                </c:pt>
                <c:pt idx="3">
                  <c:v>Ninguno 40.1%</c:v>
                </c:pt>
                <c:pt idx="4">
                  <c:v>Ebrard .6%</c:v>
                </c:pt>
                <c:pt idx="5">
                  <c:v>Cordero .6%</c:v>
                </c:pt>
                <c:pt idx="6">
                  <c:v>No sé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38</c:v>
                </c:pt>
                <c:pt idx="1">
                  <c:v>40</c:v>
                </c:pt>
                <c:pt idx="2">
                  <c:v>10</c:v>
                </c:pt>
                <c:pt idx="3">
                  <c:v>61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es-ES"/>
        </a:p>
      </c:txPr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¿Qué noticieros ve?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608071325408288E-2"/>
          <c:y val="0.18093996221257441"/>
          <c:w val="0.5683609228604225"/>
          <c:h val="0.77119764029586824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Hoja1!$A$2:$A$10</c:f>
              <c:strCache>
                <c:ptCount val="9"/>
                <c:pt idx="0">
                  <c:v>Televisa - 32.8%</c:v>
                </c:pt>
                <c:pt idx="1">
                  <c:v>TV Azteca - 25%</c:v>
                </c:pt>
                <c:pt idx="2">
                  <c:v>CNN - 8.5%</c:v>
                </c:pt>
                <c:pt idx="3">
                  <c:v>canal 11 - .6%</c:v>
                </c:pt>
                <c:pt idx="4">
                  <c:v>MVS - 5.9%</c:v>
                </c:pt>
                <c:pt idx="5">
                  <c:v>Ninguno - 26.3%</c:v>
                </c:pt>
                <c:pt idx="6">
                  <c:v>Milenio - .6%</c:v>
                </c:pt>
                <c:pt idx="7">
                  <c:v>Jornada - .6%</c:v>
                </c:pt>
                <c:pt idx="8">
                  <c:v>Teleformula - .6%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50</c:v>
                </c:pt>
                <c:pt idx="1">
                  <c:v>36</c:v>
                </c:pt>
                <c:pt idx="2">
                  <c:v>13</c:v>
                </c:pt>
                <c:pt idx="3">
                  <c:v>1</c:v>
                </c:pt>
                <c:pt idx="4">
                  <c:v>9</c:v>
                </c:pt>
                <c:pt idx="5">
                  <c:v>40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¿Considera que el gobierno federal actual es?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Eficiente - 5.2%</c:v>
                </c:pt>
                <c:pt idx="1">
                  <c:v>Medianamente Eficiente - 12.5%</c:v>
                </c:pt>
                <c:pt idx="2">
                  <c:v>Bueno - 12. 5%</c:v>
                </c:pt>
                <c:pt idx="3">
                  <c:v>Malo - 29.6%</c:v>
                </c:pt>
                <c:pt idx="4">
                  <c:v>Pésimo - 40.1%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8</c:v>
                </c:pt>
                <c:pt idx="1">
                  <c:v>19</c:v>
                </c:pt>
                <c:pt idx="2">
                  <c:v>19</c:v>
                </c:pt>
                <c:pt idx="3">
                  <c:v>45</c:v>
                </c:pt>
                <c:pt idx="4">
                  <c:v>61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Conoces los posibles candidatos para las elecciones del 2012, por parte de cada partido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92</c:v>
                </c:pt>
                <c:pt idx="1">
                  <c:v>60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¿Tienes alguna preferencia política electoral, antes de saber los candidatos?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 - 27.6%</c:v>
                </c:pt>
                <c:pt idx="1">
                  <c:v>No - 72.4%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42</c:v>
                </c:pt>
                <c:pt idx="1">
                  <c:v>110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¿Votarás el próximo año?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 - 74.3%</c:v>
                </c:pt>
                <c:pt idx="1">
                  <c:v>No - 25.7%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113</c:v>
                </c:pt>
                <c:pt idx="1">
                  <c:v>39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¿De qué depende tú preferencia por un candidato?</a:t>
            </a:r>
          </a:p>
        </c:rich>
      </c:tx>
      <c:layout>
        <c:manualLayout>
          <c:xMode val="edge"/>
          <c:yMode val="edge"/>
          <c:x val="0.18254692358449645"/>
          <c:y val="1.5742786828617666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Imagen Personal - 19%</c:v>
                </c:pt>
                <c:pt idx="1">
                  <c:v>Partido Político - 39.4%</c:v>
                </c:pt>
                <c:pt idx="2">
                  <c:v>Presencia Mediática - 26.9%</c:v>
                </c:pt>
                <c:pt idx="3">
                  <c:v>Ninguno - 12.5%</c:v>
                </c:pt>
                <c:pt idx="4">
                  <c:v>Otro - 1.9%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29</c:v>
                </c:pt>
                <c:pt idx="1">
                  <c:v>60</c:v>
                </c:pt>
                <c:pt idx="2">
                  <c:v>41</c:v>
                </c:pt>
                <c:pt idx="3">
                  <c:v>19</c:v>
                </c:pt>
                <c:pt idx="4">
                  <c:v>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¿En  qué basas la toma de decisiones respecto a cuestiones públicas?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Líderes de Opinión - 32.9%</c:v>
                </c:pt>
                <c:pt idx="1">
                  <c:v>Conocidos - 13.1%</c:v>
                </c:pt>
                <c:pt idx="2">
                  <c:v>Medios - 37.5%</c:v>
                </c:pt>
                <c:pt idx="3">
                  <c:v>Internet - 13.8%</c:v>
                </c:pt>
                <c:pt idx="4">
                  <c:v>N/A - 2.6%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50</c:v>
                </c:pt>
                <c:pt idx="1">
                  <c:v>20</c:v>
                </c:pt>
                <c:pt idx="2">
                  <c:v>57</c:v>
                </c:pt>
                <c:pt idx="3">
                  <c:v>21</c:v>
                </c:pt>
                <c:pt idx="4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MX"/>
              <a:t>¿Usted  encuentra diferencia entre los contenidos políticos de un medio u otro?</a:t>
            </a:r>
          </a:p>
        </c:rich>
      </c:tx>
      <c:layout>
        <c:manualLayout>
          <c:xMode val="edge"/>
          <c:yMode val="edge"/>
          <c:x val="9.9746393624889962E-2"/>
          <c:y val="5.0959728171982273E-3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Si - 65.7%</c:v>
                </c:pt>
                <c:pt idx="1">
                  <c:v>No - 34.3%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100</c:v>
                </c:pt>
                <c:pt idx="1">
                  <c:v>52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8DDFA-9B00-42FF-9CFB-57B72D3AE8F9}" type="datetimeFigureOut">
              <a:rPr lang="es-MX" smtClean="0"/>
              <a:pPr/>
              <a:t>30/11/2011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353C5-E365-43B1-B3C5-6D82E464DDF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539552" y="620688"/>
          <a:ext cx="7944544" cy="5488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539552" y="416461"/>
          <a:ext cx="8620122" cy="5892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3528" y="0"/>
          <a:ext cx="486003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3599384" y="3097808"/>
          <a:ext cx="5544616" cy="3760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Gráfico"/>
          <p:cNvGraphicFramePr/>
          <p:nvPr/>
        </p:nvGraphicFramePr>
        <p:xfrm>
          <a:off x="0" y="332656"/>
          <a:ext cx="9319964" cy="6213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23528" y="476673"/>
          <a:ext cx="8424936" cy="5990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143508" y="476672"/>
          <a:ext cx="874897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199" y="548680"/>
          <a:ext cx="8693569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251520" y="0"/>
          <a:ext cx="532859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75856" y="3429000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75856" y="3429000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64295"/>
          <a:ext cx="5040560" cy="3120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181263" y="2861442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0"/>
          <a:ext cx="4608512" cy="3277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181263" y="2861442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83196" y="836712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0"/>
          <a:ext cx="4608512" cy="3277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3059832" y="2852936"/>
          <a:ext cx="543660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5050905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3181263" y="2861442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0"/>
          <a:ext cx="543660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Marcador de contenido"/>
          <p:cNvGraphicFramePr>
            <a:graphicFrameLocks/>
          </p:cNvGraphicFramePr>
          <p:nvPr/>
        </p:nvGraphicFramePr>
        <p:xfrm>
          <a:off x="3181263" y="2861442"/>
          <a:ext cx="586814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0"/>
          <a:ext cx="5544616" cy="3760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3527376" y="2996952"/>
          <a:ext cx="56166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251520" y="548680"/>
          <a:ext cx="89649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0" y="260648"/>
          <a:ext cx="8794808" cy="6164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236296" y="465313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Si----- 60.5%</a:t>
            </a:r>
          </a:p>
          <a:p>
            <a:r>
              <a:rPr lang="es-MX" dirty="0" smtClean="0"/>
              <a:t>No ---39.5%</a:t>
            </a: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29118" y="332656"/>
          <a:ext cx="8575330" cy="618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251520" y="548680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23528" y="367235"/>
          <a:ext cx="8902798" cy="6086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5496" y="548680"/>
          <a:ext cx="907300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95536" y="164295"/>
          <a:ext cx="8748464" cy="6419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372</Words>
  <Application>Microsoft Office PowerPoint</Application>
  <PresentationFormat>Presentación en pantalla (4:3)</PresentationFormat>
  <Paragraphs>34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PericoGlz</dc:creator>
  <cp:lastModifiedBy>Usuario</cp:lastModifiedBy>
  <cp:revision>5</cp:revision>
  <dcterms:created xsi:type="dcterms:W3CDTF">2011-11-29T22:34:37Z</dcterms:created>
  <dcterms:modified xsi:type="dcterms:W3CDTF">2011-12-01T02:19:37Z</dcterms:modified>
</cp:coreProperties>
</file>